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9"/>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1131" r:id="rId108"/>
    <p:sldId id="362" r:id="rId109"/>
    <p:sldId id="365" r:id="rId110"/>
    <p:sldId id="366" r:id="rId111"/>
    <p:sldId id="367" r:id="rId112"/>
    <p:sldId id="368" r:id="rId113"/>
    <p:sldId id="369" r:id="rId114"/>
    <p:sldId id="371" r:id="rId115"/>
    <p:sldId id="1126" r:id="rId116"/>
    <p:sldId id="372" r:id="rId117"/>
    <p:sldId id="1125" r:id="rId118"/>
    <p:sldId id="373" r:id="rId119"/>
    <p:sldId id="374" r:id="rId120"/>
    <p:sldId id="375" r:id="rId121"/>
    <p:sldId id="376" r:id="rId122"/>
    <p:sldId id="377" r:id="rId123"/>
    <p:sldId id="380" r:id="rId124"/>
    <p:sldId id="381" r:id="rId125"/>
    <p:sldId id="382" r:id="rId126"/>
    <p:sldId id="383" r:id="rId127"/>
    <p:sldId id="1081" r:id="rId128"/>
    <p:sldId id="384" r:id="rId129"/>
    <p:sldId id="385" r:id="rId130"/>
    <p:sldId id="386" r:id="rId131"/>
    <p:sldId id="387" r:id="rId132"/>
    <p:sldId id="388" r:id="rId133"/>
    <p:sldId id="389" r:id="rId134"/>
    <p:sldId id="390" r:id="rId135"/>
    <p:sldId id="391" r:id="rId136"/>
    <p:sldId id="853" r:id="rId137"/>
    <p:sldId id="1102" r:id="rId138"/>
    <p:sldId id="855" r:id="rId139"/>
    <p:sldId id="856" r:id="rId140"/>
    <p:sldId id="857" r:id="rId141"/>
    <p:sldId id="858" r:id="rId142"/>
    <p:sldId id="393" r:id="rId143"/>
    <p:sldId id="394" r:id="rId144"/>
    <p:sldId id="395" r:id="rId145"/>
    <p:sldId id="397" r:id="rId146"/>
    <p:sldId id="398" r:id="rId147"/>
    <p:sldId id="402" r:id="rId148"/>
    <p:sldId id="403" r:id="rId149"/>
    <p:sldId id="404" r:id="rId150"/>
    <p:sldId id="405" r:id="rId151"/>
    <p:sldId id="406" r:id="rId152"/>
    <p:sldId id="413" r:id="rId153"/>
    <p:sldId id="414" r:id="rId154"/>
    <p:sldId id="415" r:id="rId155"/>
    <p:sldId id="416" r:id="rId156"/>
    <p:sldId id="417" r:id="rId157"/>
    <p:sldId id="418" r:id="rId158"/>
    <p:sldId id="419" r:id="rId159"/>
    <p:sldId id="420" r:id="rId160"/>
    <p:sldId id="421" r:id="rId161"/>
    <p:sldId id="1113" r:id="rId162"/>
    <p:sldId id="1042" r:id="rId163"/>
    <p:sldId id="1114" r:id="rId164"/>
    <p:sldId id="1127" r:id="rId165"/>
    <p:sldId id="1115" r:id="rId166"/>
    <p:sldId id="1116" r:id="rId167"/>
    <p:sldId id="428" r:id="rId168"/>
    <p:sldId id="429" r:id="rId169"/>
    <p:sldId id="1128" r:id="rId170"/>
    <p:sldId id="430" r:id="rId171"/>
    <p:sldId id="431" r:id="rId172"/>
    <p:sldId id="434" r:id="rId173"/>
    <p:sldId id="435" r:id="rId174"/>
    <p:sldId id="436" r:id="rId175"/>
    <p:sldId id="437" r:id="rId176"/>
    <p:sldId id="438" r:id="rId177"/>
    <p:sldId id="443" r:id="rId178"/>
    <p:sldId id="445" r:id="rId179"/>
    <p:sldId id="446" r:id="rId180"/>
    <p:sldId id="440" r:id="rId181"/>
    <p:sldId id="441" r:id="rId182"/>
    <p:sldId id="44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23" r:id="rId248"/>
    <p:sldId id="1123" r:id="rId249"/>
    <p:sldId id="524" r:id="rId250"/>
    <p:sldId id="1124" r:id="rId251"/>
    <p:sldId id="525" r:id="rId252"/>
    <p:sldId id="526" r:id="rId253"/>
    <p:sldId id="527" r:id="rId254"/>
    <p:sldId id="1122"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1121" r:id="rId271"/>
    <p:sldId id="544" r:id="rId272"/>
    <p:sldId id="545" r:id="rId273"/>
    <p:sldId id="546" r:id="rId274"/>
    <p:sldId id="547" r:id="rId275"/>
    <p:sldId id="548" r:id="rId276"/>
    <p:sldId id="549" r:id="rId277"/>
    <p:sldId id="550" r:id="rId278"/>
    <p:sldId id="551" r:id="rId279"/>
    <p:sldId id="552" r:id="rId280"/>
    <p:sldId id="553" r:id="rId281"/>
    <p:sldId id="554" r:id="rId282"/>
    <p:sldId id="555" r:id="rId283"/>
    <p:sldId id="556" r:id="rId284"/>
    <p:sldId id="557" r:id="rId285"/>
    <p:sldId id="558" r:id="rId286"/>
    <p:sldId id="618" r:id="rId287"/>
    <p:sldId id="563" r:id="rId288"/>
    <p:sldId id="564" r:id="rId289"/>
    <p:sldId id="565" r:id="rId290"/>
    <p:sldId id="566" r:id="rId291"/>
    <p:sldId id="567" r:id="rId292"/>
    <p:sldId id="570" r:id="rId293"/>
    <p:sldId id="571" r:id="rId294"/>
    <p:sldId id="572" r:id="rId295"/>
    <p:sldId id="573" r:id="rId296"/>
    <p:sldId id="574" r:id="rId297"/>
    <p:sldId id="575" r:id="rId298"/>
    <p:sldId id="576" r:id="rId299"/>
    <p:sldId id="577" r:id="rId300"/>
    <p:sldId id="578" r:id="rId301"/>
    <p:sldId id="579" r:id="rId302"/>
    <p:sldId id="580" r:id="rId303"/>
    <p:sldId id="581" r:id="rId304"/>
    <p:sldId id="582" r:id="rId305"/>
    <p:sldId id="583" r:id="rId306"/>
    <p:sldId id="584" r:id="rId307"/>
    <p:sldId id="585" r:id="rId308"/>
    <p:sldId id="586" r:id="rId309"/>
    <p:sldId id="587" r:id="rId310"/>
    <p:sldId id="588" r:id="rId311"/>
    <p:sldId id="589" r:id="rId312"/>
    <p:sldId id="590" r:id="rId313"/>
    <p:sldId id="591" r:id="rId314"/>
    <p:sldId id="592" r:id="rId315"/>
    <p:sldId id="593" r:id="rId316"/>
    <p:sldId id="594" r:id="rId317"/>
    <p:sldId id="595" r:id="rId318"/>
    <p:sldId id="596" r:id="rId319"/>
    <p:sldId id="597" r:id="rId320"/>
    <p:sldId id="598" r:id="rId321"/>
    <p:sldId id="599" r:id="rId322"/>
    <p:sldId id="602" r:id="rId323"/>
    <p:sldId id="603" r:id="rId324"/>
    <p:sldId id="604" r:id="rId325"/>
    <p:sldId id="605" r:id="rId326"/>
    <p:sldId id="606" r:id="rId327"/>
    <p:sldId id="607" r:id="rId328"/>
    <p:sldId id="619" r:id="rId329"/>
    <p:sldId id="620" r:id="rId330"/>
    <p:sldId id="621" r:id="rId331"/>
    <p:sldId id="622" r:id="rId332"/>
    <p:sldId id="623" r:id="rId333"/>
    <p:sldId id="624" r:id="rId334"/>
    <p:sldId id="625" r:id="rId335"/>
    <p:sldId id="626" r:id="rId336"/>
    <p:sldId id="627" r:id="rId337"/>
    <p:sldId id="628" r:id="rId338"/>
    <p:sldId id="629" r:id="rId339"/>
    <p:sldId id="630" r:id="rId340"/>
    <p:sldId id="631" r:id="rId341"/>
    <p:sldId id="860" r:id="rId342"/>
    <p:sldId id="861" r:id="rId343"/>
    <p:sldId id="862" r:id="rId344"/>
    <p:sldId id="632" r:id="rId345"/>
    <p:sldId id="633" r:id="rId346"/>
    <p:sldId id="634" r:id="rId347"/>
    <p:sldId id="1086" r:id="rId348"/>
    <p:sldId id="635" r:id="rId349"/>
    <p:sldId id="1087" r:id="rId350"/>
    <p:sldId id="636" r:id="rId351"/>
    <p:sldId id="637" r:id="rId352"/>
    <p:sldId id="1088"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69" r:id="rId375"/>
    <p:sldId id="670" r:id="rId376"/>
    <p:sldId id="1139" r:id="rId377"/>
    <p:sldId id="661" r:id="rId378"/>
    <p:sldId id="662" r:id="rId379"/>
    <p:sldId id="663" r:id="rId380"/>
    <p:sldId id="1132" r:id="rId381"/>
    <p:sldId id="668" r:id="rId382"/>
    <p:sldId id="672" r:id="rId383"/>
    <p:sldId id="673" r:id="rId384"/>
    <p:sldId id="1136" r:id="rId385"/>
    <p:sldId id="1137" r:id="rId386"/>
    <p:sldId id="1138" r:id="rId387"/>
    <p:sldId id="675" r:id="rId388"/>
    <p:sldId id="676" r:id="rId389"/>
    <p:sldId id="677" r:id="rId390"/>
    <p:sldId id="678" r:id="rId391"/>
    <p:sldId id="679" r:id="rId392"/>
    <p:sldId id="680" r:id="rId393"/>
    <p:sldId id="681" r:id="rId394"/>
    <p:sldId id="682" r:id="rId395"/>
    <p:sldId id="683" r:id="rId396"/>
    <p:sldId id="684" r:id="rId397"/>
    <p:sldId id="686" r:id="rId398"/>
    <p:sldId id="688" r:id="rId399"/>
    <p:sldId id="1133" r:id="rId400"/>
    <p:sldId id="692" r:id="rId401"/>
    <p:sldId id="1134" r:id="rId402"/>
    <p:sldId id="1135" r:id="rId403"/>
    <p:sldId id="689" r:id="rId404"/>
    <p:sldId id="690" r:id="rId405"/>
    <p:sldId id="691" r:id="rId406"/>
    <p:sldId id="693" r:id="rId407"/>
    <p:sldId id="694" r:id="rId408"/>
    <p:sldId id="695" r:id="rId409"/>
    <p:sldId id="696" r:id="rId410"/>
    <p:sldId id="697" r:id="rId411"/>
    <p:sldId id="698" r:id="rId412"/>
    <p:sldId id="699" r:id="rId413"/>
    <p:sldId id="700" r:id="rId414"/>
    <p:sldId id="707" r:id="rId415"/>
    <p:sldId id="701" r:id="rId416"/>
    <p:sldId id="702" r:id="rId417"/>
    <p:sldId id="703" r:id="rId418"/>
    <p:sldId id="704" r:id="rId419"/>
    <p:sldId id="1130" r:id="rId420"/>
    <p:sldId id="705" r:id="rId421"/>
    <p:sldId id="708" r:id="rId422"/>
    <p:sldId id="1089" r:id="rId423"/>
    <p:sldId id="864" r:id="rId424"/>
    <p:sldId id="709" r:id="rId425"/>
    <p:sldId id="710" r:id="rId426"/>
    <p:sldId id="711" r:id="rId427"/>
    <p:sldId id="712" r:id="rId428"/>
    <p:sldId id="713" r:id="rId429"/>
    <p:sldId id="714" r:id="rId430"/>
    <p:sldId id="715" r:id="rId431"/>
    <p:sldId id="716" r:id="rId432"/>
    <p:sldId id="717" r:id="rId433"/>
    <p:sldId id="718" r:id="rId434"/>
    <p:sldId id="719" r:id="rId435"/>
    <p:sldId id="720" r:id="rId436"/>
    <p:sldId id="721" r:id="rId437"/>
    <p:sldId id="722" r:id="rId438"/>
    <p:sldId id="723" r:id="rId439"/>
    <p:sldId id="724" r:id="rId440"/>
    <p:sldId id="725" r:id="rId441"/>
    <p:sldId id="726" r:id="rId442"/>
    <p:sldId id="727" r:id="rId443"/>
    <p:sldId id="728" r:id="rId444"/>
    <p:sldId id="729" r:id="rId445"/>
    <p:sldId id="730" r:id="rId446"/>
    <p:sldId id="731" r:id="rId447"/>
    <p:sldId id="732" r:id="rId448"/>
    <p:sldId id="733" r:id="rId449"/>
    <p:sldId id="734" r:id="rId450"/>
    <p:sldId id="735" r:id="rId451"/>
    <p:sldId id="736" r:id="rId452"/>
    <p:sldId id="737" r:id="rId453"/>
    <p:sldId id="738" r:id="rId454"/>
    <p:sldId id="739" r:id="rId455"/>
    <p:sldId id="740" r:id="rId456"/>
    <p:sldId id="741" r:id="rId457"/>
    <p:sldId id="742" r:id="rId458"/>
    <p:sldId id="743" r:id="rId459"/>
    <p:sldId id="744" r:id="rId460"/>
    <p:sldId id="745" r:id="rId461"/>
    <p:sldId id="746" r:id="rId462"/>
    <p:sldId id="747" r:id="rId463"/>
    <p:sldId id="748" r:id="rId464"/>
    <p:sldId id="749" r:id="rId465"/>
    <p:sldId id="750" r:id="rId466"/>
    <p:sldId id="751" r:id="rId467"/>
    <p:sldId id="752" r:id="rId468"/>
    <p:sldId id="753" r:id="rId469"/>
    <p:sldId id="754" r:id="rId470"/>
    <p:sldId id="755" r:id="rId471"/>
    <p:sldId id="756" r:id="rId472"/>
    <p:sldId id="757" r:id="rId473"/>
    <p:sldId id="758" r:id="rId474"/>
    <p:sldId id="759" r:id="rId475"/>
    <p:sldId id="760" r:id="rId476"/>
    <p:sldId id="761" r:id="rId477"/>
    <p:sldId id="762" r:id="rId478"/>
    <p:sldId id="763" r:id="rId479"/>
    <p:sldId id="764" r:id="rId480"/>
    <p:sldId id="765" r:id="rId481"/>
    <p:sldId id="766" r:id="rId482"/>
    <p:sldId id="767" r:id="rId483"/>
    <p:sldId id="768" r:id="rId484"/>
    <p:sldId id="769" r:id="rId485"/>
    <p:sldId id="770" r:id="rId486"/>
    <p:sldId id="771" r:id="rId487"/>
    <p:sldId id="772" r:id="rId488"/>
    <p:sldId id="773" r:id="rId489"/>
    <p:sldId id="774" r:id="rId490"/>
    <p:sldId id="775" r:id="rId491"/>
    <p:sldId id="776" r:id="rId492"/>
    <p:sldId id="777" r:id="rId493"/>
    <p:sldId id="778" r:id="rId494"/>
    <p:sldId id="779" r:id="rId495"/>
    <p:sldId id="780" r:id="rId496"/>
    <p:sldId id="781" r:id="rId497"/>
    <p:sldId id="782" r:id="rId498"/>
    <p:sldId id="783" r:id="rId499"/>
    <p:sldId id="784" r:id="rId500"/>
    <p:sldId id="785" r:id="rId501"/>
    <p:sldId id="786" r:id="rId502"/>
    <p:sldId id="787" r:id="rId503"/>
    <p:sldId id="788" r:id="rId504"/>
    <p:sldId id="789" r:id="rId505"/>
    <p:sldId id="790" r:id="rId506"/>
    <p:sldId id="791" r:id="rId507"/>
    <p:sldId id="792" r:id="rId508"/>
    <p:sldId id="793" r:id="rId509"/>
    <p:sldId id="794" r:id="rId510"/>
    <p:sldId id="795" r:id="rId511"/>
    <p:sldId id="796" r:id="rId512"/>
    <p:sldId id="797" r:id="rId513"/>
    <p:sldId id="798" r:id="rId514"/>
    <p:sldId id="799" r:id="rId515"/>
    <p:sldId id="800" r:id="rId516"/>
    <p:sldId id="801" r:id="rId517"/>
    <p:sldId id="802" r:id="rId518"/>
    <p:sldId id="803" r:id="rId519"/>
    <p:sldId id="804" r:id="rId520"/>
    <p:sldId id="805" r:id="rId521"/>
    <p:sldId id="806" r:id="rId522"/>
    <p:sldId id="807" r:id="rId523"/>
    <p:sldId id="808" r:id="rId524"/>
    <p:sldId id="809" r:id="rId525"/>
    <p:sldId id="810" r:id="rId526"/>
    <p:sldId id="811" r:id="rId527"/>
    <p:sldId id="812" r:id="rId528"/>
    <p:sldId id="813" r:id="rId529"/>
    <p:sldId id="814" r:id="rId530"/>
    <p:sldId id="815" r:id="rId531"/>
    <p:sldId id="816" r:id="rId532"/>
    <p:sldId id="817" r:id="rId533"/>
    <p:sldId id="818" r:id="rId534"/>
    <p:sldId id="819" r:id="rId535"/>
    <p:sldId id="820" r:id="rId536"/>
    <p:sldId id="821" r:id="rId537"/>
    <p:sldId id="822" r:id="rId538"/>
    <p:sldId id="823" r:id="rId539"/>
    <p:sldId id="824" r:id="rId540"/>
    <p:sldId id="825" r:id="rId541"/>
    <p:sldId id="826" r:id="rId542"/>
    <p:sldId id="827" r:id="rId543"/>
    <p:sldId id="828" r:id="rId544"/>
    <p:sldId id="829" r:id="rId545"/>
    <p:sldId id="830" r:id="rId546"/>
    <p:sldId id="831" r:id="rId547"/>
    <p:sldId id="832" r:id="rId548"/>
    <p:sldId id="833" r:id="rId549"/>
    <p:sldId id="834" r:id="rId550"/>
    <p:sldId id="835" r:id="rId551"/>
    <p:sldId id="836" r:id="rId552"/>
    <p:sldId id="837" r:id="rId553"/>
    <p:sldId id="838" r:id="rId554"/>
    <p:sldId id="839" r:id="rId555"/>
    <p:sldId id="840" r:id="rId556"/>
    <p:sldId id="841" r:id="rId557"/>
    <p:sldId id="842" r:id="rId558"/>
    <p:sldId id="843" r:id="rId559"/>
    <p:sldId id="844" r:id="rId560"/>
    <p:sldId id="845" r:id="rId561"/>
    <p:sldId id="863" r:id="rId562"/>
    <p:sldId id="865" r:id="rId563"/>
    <p:sldId id="846" r:id="rId564"/>
    <p:sldId id="503" r:id="rId565"/>
    <p:sldId id="1101" r:id="rId566"/>
    <p:sldId id="1118" r:id="rId567"/>
    <p:sldId id="1120" r:id="rId56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commentAuthors" Target="commentAuthor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viewProps" Target="view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10790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151</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163</a:t>
            </a:fld>
            <a:endParaRPr lang="en-US"/>
          </a:p>
        </p:txBody>
      </p:sp>
    </p:spTree>
    <p:extLst>
      <p:ext uri="{BB962C8B-B14F-4D97-AF65-F5344CB8AC3E}">
        <p14:creationId xmlns:p14="http://schemas.microsoft.com/office/powerpoint/2010/main" val="148649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85216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jpeg"/><Relationship Id="rId4" Type="http://schemas.openxmlformats.org/officeDocument/2006/relationships/image" Target="../media/image34.png"/><Relationship Id="rId9" Type="http://schemas.openxmlformats.org/officeDocument/2006/relationships/image" Target="../media/image39.png"/></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7.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pn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1.png"/></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jpeg"/></Relationships>
</file>

<file path=ppt/slides/_rels/slide3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jpeg"/></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0.png"/></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t>
            </a:r>
            <a:r>
              <a:rPr lang="en-IN">
                <a:latin typeface="Palatino Linotype" panose="02040502050505030304" pitchFamily="18" charset="0"/>
                <a:cs typeface="Arial" panose="020B0604020202020204" pitchFamily="34" charset="0"/>
              </a:rPr>
              <a:t>any left most </a:t>
            </a:r>
            <a:r>
              <a:rPr lang="en-IN" dirty="0">
                <a:latin typeface="Palatino Linotype" panose="02040502050505030304" pitchFamily="18"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5628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7216591"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0590"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156"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357923"/>
            <a:ext cx="11809310" cy="428835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r>
              <a:rPr lang="en-US" dirty="0">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r>
              <a:rPr lang="en-US" dirty="0">
                <a:latin typeface="Arial" panose="020B0604020202020204" pitchFamily="34" charset="0"/>
                <a:ea typeface="Times New Roman" panose="02020603050405020304" pitchFamily="18" charset="0"/>
              </a:rPr>
              <a:t> ;</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r>
              <a:rPr lang="en-US" sz="1600"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r>
              <a:rPr lang="en-US" dirty="0">
                <a:latin typeface="Arial" panose="020B0604020202020204" pitchFamily="34" charset="0"/>
                <a:ea typeface="Times New Roman" panose="02020603050405020304" pitchFamily="18" charset="0"/>
              </a:rPr>
              <a:t>;</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30891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921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a:stretch>
            <a:fillRect/>
          </a:stretch>
        </p:blipFill>
        <p:spPr>
          <a:xfrm>
            <a:off x="694606" y="113754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696159" y="744850"/>
            <a:ext cx="1160511" cy="369332"/>
          </a:xfrm>
          <a:prstGeom prst="rect">
            <a:avLst/>
          </a:prstGeom>
        </p:spPr>
        <p:txBody>
          <a:bodyPr wrap="none">
            <a:spAutoFit/>
          </a:bodyPr>
          <a:lstStyle/>
          <a:p>
            <a:r>
              <a:rPr lang="en-IN" dirty="0"/>
              <a:t>EMP Table</a:t>
            </a:r>
          </a:p>
        </p:txBody>
      </p:sp>
    </p:spTree>
    <p:extLst>
      <p:ext uri="{BB962C8B-B14F-4D97-AF65-F5344CB8AC3E}">
        <p14:creationId xmlns:p14="http://schemas.microsoft.com/office/powerpoint/2010/main" val="4091968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DEPTNO = 10;</a:t>
            </a:r>
          </a:p>
          <a:p>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rPr>
              <a:t>OR</a:t>
            </a:r>
            <a:r>
              <a:rPr lang="en-US" dirty="0">
                <a:latin typeface="Arial" panose="020B0604020202020204" pitchFamily="34" charset="0"/>
                <a:ea typeface="Times New Roman" panose="02020603050405020304" pitchFamily="18" charset="0"/>
              </a:rPr>
              <a:t> JOB =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SAL&gt;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ISACTIVE = TRUE;</a:t>
            </a:r>
          </a:p>
        </p:txBody>
      </p:sp>
    </p:spTree>
    <p:extLst>
      <p:ext uri="{BB962C8B-B14F-4D97-AF65-F5344CB8AC3E}">
        <p14:creationId xmlns:p14="http://schemas.microsoft.com/office/powerpoint/2010/main" val="7517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SAL between 1000 </a:t>
            </a:r>
            <a:r>
              <a:rPr lang="en-US" dirty="0">
                <a:solidFill>
                  <a:srgbClr val="0077AA"/>
                </a:solidFill>
                <a:latin typeface="Arial" panose="020B0604020202020204" pitchFamily="34" charset="0"/>
              </a:rPr>
              <a:t>AND</a:t>
            </a:r>
            <a:r>
              <a:rPr lang="en-US" dirty="0">
                <a:latin typeface="Arial" panose="020B0604020202020204" pitchFamily="34" charset="0"/>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EMP </a:t>
            </a:r>
            <a:r>
              <a:rPr lang="en-US" dirty="0">
                <a:solidFill>
                  <a:srgbClr val="0077AA"/>
                </a:solidFill>
                <a:latin typeface="Arial" panose="020B0604020202020204" pitchFamily="34" charset="0"/>
              </a:rPr>
              <a:t>WHERE</a:t>
            </a:r>
            <a:r>
              <a:rPr lang="en-US" dirty="0">
                <a:latin typeface="Arial" panose="020B0604020202020204" pitchFamily="34" charset="0"/>
                <a:ea typeface="Times New Roman" panose="02020603050405020304" pitchFamily="18" charset="0"/>
              </a:rPr>
              <a:t> JOB  in ('</a:t>
            </a:r>
            <a:r>
              <a:rPr lang="en-US" dirty="0">
                <a:solidFill>
                  <a:srgbClr val="00B050"/>
                </a:solidFill>
                <a:latin typeface="Arial" panose="020B0604020202020204" pitchFamily="34" charset="0"/>
                <a:ea typeface="Times New Roman" panose="02020603050405020304" pitchFamily="18" charset="0"/>
              </a:rPr>
              <a:t>MANAGER</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rPr>
              <a:t>SALESMAN</a:t>
            </a:r>
            <a:r>
              <a:rPr lang="en-US" dirty="0">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395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046440"/>
          </a:xfrm>
          <a:prstGeom prst="rect">
            <a:avLst/>
          </a:prstGeom>
        </p:spPr>
        <p:txBody>
          <a:bodyPr wrap="square">
            <a:spAutoFit/>
          </a:bodyPr>
          <a:lstStyle/>
          <a:p>
            <a:pPr marL="285750" indent="-285750">
              <a:buFont typeface="Arial" panose="020B0604020202020204" pitchFamily="34" charset="0"/>
              <a:buChar char="•"/>
            </a:pPr>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EMPNO, ENAME, JOB, HIREDATE, SAL, COMM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COMM </a:t>
            </a:r>
            <a:r>
              <a:rPr lang="en-IN" dirty="0">
                <a:solidFill>
                  <a:schemeClr val="accent6">
                    <a:lumMod val="75000"/>
                  </a:schemeClr>
                </a:solidFill>
                <a:latin typeface="Arial" panose="020B0604020202020204" pitchFamily="34" charset="0"/>
                <a:cs typeface="Arial" panose="020B0604020202020204" pitchFamily="34" charset="0"/>
              </a:rPr>
              <a:t>IS NOT NULL</a:t>
            </a:r>
            <a:r>
              <a:rPr lang="en-IN"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a:stretch>
            <a:fillRect/>
          </a:stretch>
        </p:blipFill>
        <p:spPr>
          <a:xfrm>
            <a:off x="118542" y="2054918"/>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a:stretch>
            <a:fillRect/>
          </a:stretch>
        </p:blipFill>
        <p:spPr>
          <a:xfrm>
            <a:off x="6088951" y="2054918"/>
            <a:ext cx="5602483" cy="2238178"/>
          </a:xfrm>
          <a:prstGeom prst="rect">
            <a:avLst/>
          </a:prstGeom>
        </p:spPr>
      </p:pic>
    </p:spTree>
    <p:extLst>
      <p:ext uri="{BB962C8B-B14F-4D97-AF65-F5344CB8AC3E}">
        <p14:creationId xmlns:p14="http://schemas.microsoft.com/office/powerpoint/2010/main" val="1572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90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92696"/>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hlinkClick r:id="rId4" action="ppaction://hlinksldjump"/>
            <a:extLst>
              <a:ext uri="{FF2B5EF4-FFF2-40B4-BE49-F238E27FC236}">
                <a16:creationId xmlns:a16="http://schemas.microsoft.com/office/drawing/2014/main" id="{D75C6600-57FB-4A08-B5DE-B5A3A0C7827E}"/>
              </a:ext>
            </a:extLst>
          </p:cNvPr>
          <p:cNvSpPr/>
          <p:nvPr/>
        </p:nvSpPr>
        <p:spPr>
          <a:xfrm>
            <a:off x="11135766" y="6107510"/>
            <a:ext cx="606256" cy="338554"/>
          </a:xfrm>
          <a:prstGeom prst="rect">
            <a:avLst/>
          </a:prstGeom>
        </p:spPr>
        <p:txBody>
          <a:bodyPr wrap="none">
            <a:spAutoFit/>
          </a:bodyPr>
          <a:lstStyle/>
          <a:p>
            <a:r>
              <a:rPr lang="en-US" sz="1600" dirty="0">
                <a:latin typeface="Palatino Linotype" panose="02040502050505030304" pitchFamily="18" charset="0"/>
                <a:cs typeface="Arial" panose="020B0604020202020204" pitchFamily="34" charset="0"/>
              </a:rPr>
              <a:t>back</a:t>
            </a:r>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6625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ea typeface="Times New Roman" panose="02020603050405020304" pitchFamily="18" charset="0"/>
              </a:rPr>
              <a:t> M.ENAME, E.ENAME </a:t>
            </a:r>
            <a:r>
              <a:rPr lang="en-IN" dirty="0">
                <a:solidFill>
                  <a:srgbClr val="0077AA"/>
                </a:solidFill>
                <a:latin typeface="Arial" panose="020B0604020202020204" pitchFamily="34" charset="0"/>
              </a:rPr>
              <a:t>FROM</a:t>
            </a:r>
            <a:r>
              <a:rPr lang="en-IN" dirty="0">
                <a:latin typeface="Arial" panose="020B0604020202020204" pitchFamily="34" charset="0"/>
                <a:ea typeface="Times New Roman" panose="02020603050405020304" pitchFamily="18" charset="0"/>
              </a:rPr>
              <a:t> EMP M, EMP E </a:t>
            </a:r>
            <a:r>
              <a:rPr lang="en-IN" dirty="0">
                <a:solidFill>
                  <a:srgbClr val="0077AA"/>
                </a:solidFill>
                <a:latin typeface="Arial" panose="020B0604020202020204" pitchFamily="34" charset="0"/>
              </a:rPr>
              <a:t>WHERE</a:t>
            </a:r>
            <a:r>
              <a:rPr lang="en-IN" dirty="0">
                <a:latin typeface="Arial" panose="020B0604020202020204" pitchFamily="34" charset="0"/>
                <a:ea typeface="Times New Roman" panose="02020603050405020304" pitchFamily="18" charset="0"/>
              </a:rPr>
              <a:t> M.EMPNO = E.MGR;</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DOB IN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S1.DOB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S1, STUDENT S2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B1.BATCHID, B1.STUDENTID, B2.STUDENTID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BATCH_STUDENTS B1, BATCH_STUDENTS B2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B1.STUDENTID &lt;&gt; B2.STUDENTID AND B1.BATCHID = B2.BATCHID ORDER BY B1.BATCHID;</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NEWBOOKS;</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r>
              <a:rPr lang="en-IN" dirty="0">
                <a:latin typeface="Palatino Linotype" panose="02040502050505030304" pitchFamily="18" charset="0"/>
                <a:cs typeface="Arial" panose="020B0604020202020204" pitchFamily="34" charset="0"/>
              </a:rPr>
              <a:t>The following statement will give an error</a:t>
            </a:r>
            <a:endParaRPr lang="en-IN" sz="2400" dirty="0">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BOOKS ORDER BY BOOKNAME </a:t>
            </a:r>
            <a:r>
              <a:rPr lang="en-US" dirty="0">
                <a:solidFill>
                  <a:srgbClr val="E0D612"/>
                </a:solidFill>
                <a:latin typeface="Arial" panose="020B0604020202020204" pitchFamily="34" charset="0"/>
                <a:cs typeface="Arial" panose="020B0604020202020204" pitchFamily="34" charset="0"/>
              </a:rPr>
              <a:t>UNION</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Palatino Linotype" panose="02040502050505030304" pitchFamily="18" charset="0"/>
                <a:cs typeface="Arial" panose="020B0604020202020204" pitchFamily="34" charset="0"/>
              </a:rPr>
              <a:t> NEWBOOKS;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Times New Roman" panose="02020603050405020304" pitchFamily="18" charset="0"/>
              </a:rPr>
              <a:t>BOOKNAME, TYPE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E0D612"/>
                </a:solidFill>
                <a:latin typeface="Arial" panose="020B0604020202020204" pitchFamily="34" charset="0"/>
                <a:cs typeface="Arial" panose="020B0604020202020204" pitchFamily="34" charset="0"/>
              </a:rPr>
              <a:t>IN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687494"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6024626"/>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10" name="Group 9">
            <a:extLst>
              <a:ext uri="{FF2B5EF4-FFF2-40B4-BE49-F238E27FC236}">
                <a16:creationId xmlns:a16="http://schemas.microsoft.com/office/drawing/2014/main" id="{3749E2B4-1FB3-4B8C-9E1F-E385C81611BE}"/>
              </a:ext>
            </a:extLst>
          </p:cNvPr>
          <p:cNvGrpSpPr/>
          <p:nvPr/>
        </p:nvGrpSpPr>
        <p:grpSpPr>
          <a:xfrm>
            <a:off x="439310" y="4592001"/>
            <a:ext cx="8589665" cy="1703030"/>
            <a:chOff x="439310" y="4592001"/>
            <a:chExt cx="8589665" cy="1703030"/>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false;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7030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tasks </a:t>
            </a:r>
            <a:r>
              <a:rPr lang="en-US" dirty="0">
                <a:solidFill>
                  <a:srgbClr val="0077AA"/>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completed is True;</a:t>
            </a:r>
            <a:endParaRPr lang="en-IN" dirty="0">
              <a:latin typeface="Arial" panose="020B0604020202020204" pitchFamily="34" charset="0"/>
              <a:cs typeface="Arial" panose="020B0604020202020204" pitchFamily="34" charset="0"/>
            </a:endParaRP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439712" y="2317871"/>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8931919" y="2323162"/>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516777" y="3245468"/>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a:t>
            </a:r>
            <a:r>
              <a:rPr lang="en-IN" sz="2400">
                <a:latin typeface="Palatino Linotype" panose="02040502050505030304" pitchFamily="18" charset="0"/>
                <a:cs typeface="Arial" panose="020B0604020202020204" pitchFamily="34" charset="0"/>
              </a:rPr>
              <a:t>work only in </a:t>
            </a:r>
            <a:r>
              <a:rPr lang="en-IN" sz="2400" dirty="0">
                <a:latin typeface="Palatino Linotype" panose="02040502050505030304" pitchFamily="18" charset="0"/>
                <a:cs typeface="Arial" panose="020B0604020202020204" pitchFamily="34" charset="0"/>
              </a:rPr>
              <a:t>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06347" y="1484784"/>
            <a:ext cx="11479306" cy="707886"/>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614625890"/>
              </p:ext>
            </p:extLst>
          </p:nvPr>
        </p:nvGraphicFramePr>
        <p:xfrm>
          <a:off x="308728" y="796672"/>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1774726" y="330949"/>
            <a:ext cx="272368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951021"/>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endParaRPr lang="en-IN" sz="24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68132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Tree>
    <p:extLst>
      <p:ext uri="{BB962C8B-B14F-4D97-AF65-F5344CB8AC3E}">
        <p14:creationId xmlns:p14="http://schemas.microsoft.com/office/powerpoint/2010/main" val="26008632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Tree>
    <p:extLst>
      <p:ext uri="{BB962C8B-B14F-4D97-AF65-F5344CB8AC3E}">
        <p14:creationId xmlns:p14="http://schemas.microsoft.com/office/powerpoint/2010/main" val="383654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5691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0630807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331776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Tree>
    <p:extLst>
      <p:ext uri="{BB962C8B-B14F-4D97-AF65-F5344CB8AC3E}">
        <p14:creationId xmlns:p14="http://schemas.microsoft.com/office/powerpoint/2010/main" val="4792798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Tree>
    <p:extLst>
      <p:ext uri="{BB962C8B-B14F-4D97-AF65-F5344CB8AC3E}">
        <p14:creationId xmlns:p14="http://schemas.microsoft.com/office/powerpoint/2010/main" val="37972554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Tree>
    <p:extLst>
      <p:ext uri="{BB962C8B-B14F-4D97-AF65-F5344CB8AC3E}">
        <p14:creationId xmlns:p14="http://schemas.microsoft.com/office/powerpoint/2010/main" val="36560568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8881872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Tree>
    <p:extLst>
      <p:ext uri="{BB962C8B-B14F-4D97-AF65-F5344CB8AC3E}">
        <p14:creationId xmlns:p14="http://schemas.microsoft.com/office/powerpoint/2010/main" val="2722119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Tree>
    <p:extLst>
      <p:ext uri="{BB962C8B-B14F-4D97-AF65-F5344CB8AC3E}">
        <p14:creationId xmlns:p14="http://schemas.microsoft.com/office/powerpoint/2010/main" val="371658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334566" y="3441194"/>
            <a:ext cx="11593288"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484479" y="4941168"/>
            <a:ext cx="11293462"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marL="342900" indent="-342900">
              <a:lnSpc>
                <a:spcPct val="150000"/>
              </a:lnSpc>
              <a:buFont typeface="Arial" panose="020B0604020202020204" pitchFamily="34" charset="0"/>
              <a:buChar char="•"/>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334566" y="4415427"/>
            <a:ext cx="11293462" cy="400110"/>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49" y="1538208"/>
            <a:ext cx="11587391" cy="738664"/>
          </a:xfrm>
          <a:prstGeom prst="rect">
            <a:avLst/>
          </a:prstGeom>
        </p:spPr>
        <p:txBody>
          <a:bodyPr wrap="square">
            <a:spAutoFit/>
          </a:bodyPr>
          <a:lstStyle/>
          <a:p>
            <a:r>
              <a:rPr lang="en-US" sz="2100" dirty="0">
                <a:solidFill>
                  <a:schemeClr val="tx1">
                    <a:lumMod val="95000"/>
                    <a:lumOff val="5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5785B5D2-373A-4576-978B-EB982136C701}"/>
              </a:ext>
            </a:extLst>
          </p:cNvPr>
          <p:cNvSpPr/>
          <p:nvPr/>
        </p:nvSpPr>
        <p:spPr>
          <a:xfrm>
            <a:off x="184652" y="2390270"/>
            <a:ext cx="11593288"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Tree>
    <p:extLst>
      <p:ext uri="{BB962C8B-B14F-4D97-AF65-F5344CB8AC3E}">
        <p14:creationId xmlns:p14="http://schemas.microsoft.com/office/powerpoint/2010/main" val="11697527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Tree>
    <p:extLst>
      <p:ext uri="{BB962C8B-B14F-4D97-AF65-F5344CB8AC3E}">
        <p14:creationId xmlns:p14="http://schemas.microsoft.com/office/powerpoint/2010/main" val="39304037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Tree>
    <p:extLst>
      <p:ext uri="{BB962C8B-B14F-4D97-AF65-F5344CB8AC3E}">
        <p14:creationId xmlns:p14="http://schemas.microsoft.com/office/powerpoint/2010/main" val="28504447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Tree>
    <p:extLst>
      <p:ext uri="{BB962C8B-B14F-4D97-AF65-F5344CB8AC3E}">
        <p14:creationId xmlns:p14="http://schemas.microsoft.com/office/powerpoint/2010/main" val="13733737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Tree>
    <p:extLst>
      <p:ext uri="{BB962C8B-B14F-4D97-AF65-F5344CB8AC3E}">
        <p14:creationId xmlns:p14="http://schemas.microsoft.com/office/powerpoint/2010/main" val="2905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1012666"/>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4484562"/>
              </p:ext>
            </p:extLst>
          </p:nvPr>
        </p:nvGraphicFramePr>
        <p:xfrm>
          <a:off x="478582" y="1556792"/>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Tree>
    <p:extLst>
      <p:ext uri="{BB962C8B-B14F-4D97-AF65-F5344CB8AC3E}">
        <p14:creationId xmlns:p14="http://schemas.microsoft.com/office/powerpoint/2010/main" val="92826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873333"/>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Tree>
    <p:extLst>
      <p:ext uri="{BB962C8B-B14F-4D97-AF65-F5344CB8AC3E}">
        <p14:creationId xmlns:p14="http://schemas.microsoft.com/office/powerpoint/2010/main" val="19210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7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67" y="3115414"/>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Tree>
    <p:extLst>
      <p:ext uri="{BB962C8B-B14F-4D97-AF65-F5344CB8AC3E}">
        <p14:creationId xmlns:p14="http://schemas.microsoft.com/office/powerpoint/2010/main" val="44824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477328"/>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3139321"/>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db.getCollection</a:t>
            </a:r>
            <a:r>
              <a:rPr lang="en-US" sz="2200" dirty="0">
                <a:solidFill>
                  <a:srgbClr val="FC6F0D"/>
                </a:solidFill>
                <a:latin typeface="Calibri" panose="020F0502020204030204" pitchFamily="34" charset="0"/>
                <a:cs typeface="Calibri" panose="020F0502020204030204" pitchFamily="34" charset="0"/>
              </a:rPr>
              <a:t>('emp').find();</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db.getSiblingDB</a:t>
            </a:r>
            <a:r>
              <a:rPr lang="en-US" sz="2200" dirty="0">
                <a:solidFill>
                  <a:srgbClr val="FC6F0D"/>
                </a:solidFill>
                <a:latin typeface="Calibri" panose="020F0502020204030204" pitchFamily="34" charset="0"/>
                <a:cs typeface="Calibri" panose="020F0502020204030204" pitchFamily="34" charset="0"/>
              </a:rPr>
              <a:t>('db1').getCollection('emp').find();</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r>
              <a:rPr lang="en-US" sz="2200" dirty="0">
                <a:solidFill>
                  <a:srgbClr val="FC6F0D"/>
                </a:solidFill>
                <a:latin typeface="Calibri" panose="020F0502020204030204" pitchFamily="34" charset="0"/>
                <a:cs typeface="Calibri" panose="020F0502020204030204" pitchFamily="34" charset="0"/>
              </a:rPr>
              <a:t>db.emp.find()[0].ename;</a:t>
            </a:r>
          </a:p>
          <a:p>
            <a:r>
              <a:rPr lang="en-US" sz="2200" dirty="0">
                <a:solidFill>
                  <a:srgbClr val="FC6F0D"/>
                </a:solidFill>
                <a:latin typeface="Calibri" panose="020F0502020204030204" pitchFamily="34" charset="0"/>
                <a:cs typeface="Calibri" panose="020F0502020204030204" pitchFamily="34" charset="0"/>
              </a:rPr>
              <a:t>db.getCollection('emp').find() [0];</a:t>
            </a: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r>
              <a:rPr lang="en-US" sz="2200" dirty="0" err="1">
                <a:solidFill>
                  <a:srgbClr val="FC6F0D"/>
                </a:solidFill>
                <a:latin typeface="Calibri" panose="020F0502020204030204" pitchFamily="34" charset="0"/>
                <a:cs typeface="Calibri" panose="020F0502020204030204" pitchFamily="34" charset="0"/>
              </a:rPr>
              <a:t>db.emp.findOne</a:t>
            </a:r>
            <a:r>
              <a:rPr lang="en-US" sz="2200" dirty="0">
                <a:solidFill>
                  <a:srgbClr val="FC6F0D"/>
                </a:solidFill>
                <a:latin typeface="Calibri" panose="020F0502020204030204" pitchFamily="34" charset="0"/>
                <a:cs typeface="Calibri" panose="020F0502020204030204" pitchFamily="34" charset="0"/>
              </a:rPr>
              <a:t>({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138773"/>
          </a:xfrm>
          <a:prstGeom prst="rect">
            <a:avLst/>
          </a:prstGeom>
        </p:spPr>
        <p:txBody>
          <a:bodyPr wrap="square">
            <a:spAutoFit/>
          </a:bodyPr>
          <a:lstStyle/>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db.newEmp.insert</a:t>
            </a:r>
            <a:r>
              <a:rPr lang="en-US" sz="2200" dirty="0">
                <a:solidFill>
                  <a:srgbClr val="FC6F0D"/>
                </a:solidFill>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db.newEmp.insert</a:t>
            </a:r>
            <a:r>
              <a:rPr lang="en-US" sz="2200" dirty="0">
                <a:solidFill>
                  <a:srgbClr val="FC6F0D"/>
                </a:solidFill>
                <a:latin typeface="Calibri" panose="020F0502020204030204" pitchFamily="34" charset="0"/>
                <a:cs typeface="Calibri" panose="020F0502020204030204" pitchFamily="34" charset="0"/>
              </a:rPr>
              <a:t>({ ename: 'a', job: 'abc', salary: 2000 })</a:t>
            </a:r>
          </a:p>
          <a:p>
            <a:pPr marL="342900" indent="-342900">
              <a:buFont typeface="Arial" panose="020B0604020202020204" pitchFamily="34" charset="0"/>
              <a:buChar char="•"/>
            </a:pPr>
            <a:r>
              <a:rPr lang="en-US" sz="2200" dirty="0" err="1">
                <a:solidFill>
                  <a:srgbClr val="FC6F0D"/>
                </a:solidFill>
                <a:latin typeface="Calibri" panose="020F0502020204030204" pitchFamily="34" charset="0"/>
                <a:cs typeface="Calibri" panose="020F0502020204030204" pitchFamily="34" charset="0"/>
              </a:rPr>
              <a:t>db.newEmp.insert</a:t>
            </a:r>
            <a:r>
              <a:rPr lang="en-US" sz="2200" dirty="0">
                <a:solidFill>
                  <a:srgbClr val="FC6F0D"/>
                </a:solidFill>
                <a:latin typeface="Calibri" panose="020F0502020204030204" pitchFamily="34" charset="0"/>
                <a:cs typeface="Calibri" panose="020F0502020204030204" pitchFamily="34" charset="0"/>
              </a:rPr>
              <a: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err="1">
                <a:solidFill>
                  <a:srgbClr val="FC6F0D"/>
                </a:solidFill>
                <a:latin typeface="Calibri" panose="020F0502020204030204" pitchFamily="34" charset="0"/>
                <a:cs typeface="Calibri" panose="020F0502020204030204" pitchFamily="34" charset="0"/>
              </a:rPr>
              <a:t>newEmp.insertOne</a:t>
            </a:r>
            <a:r>
              <a:rPr lang="en-US" sz="2200" dirty="0">
                <a:solidFill>
                  <a:srgbClr val="FC6F0D"/>
                </a:solidFill>
                <a:latin typeface="Calibri" panose="020F0502020204030204" pitchFamily="34" charset="0"/>
                <a:cs typeface="Calibri" panose="020F0502020204030204" pitchFamily="34" charset="0"/>
              </a:rPr>
              <a:t>({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err="1">
                <a:solidFill>
                  <a:srgbClr val="FC6F0D"/>
                </a:solidFill>
                <a:latin typeface="Calibri" panose="020F0502020204030204" pitchFamily="34" charset="0"/>
                <a:cs typeface="Calibri" panose="020F0502020204030204" pitchFamily="34" charset="0"/>
              </a:rPr>
              <a:t>newEmp.insertMany</a:t>
            </a:r>
            <a:r>
              <a:rPr lang="en-US" sz="2200" dirty="0">
                <a:solidFill>
                  <a:srgbClr val="FC6F0D"/>
                </a:solidFill>
                <a:latin typeface="Calibri" panose="020F0502020204030204" pitchFamily="34" charset="0"/>
                <a:cs typeface="Calibri" panose="020F0502020204030204" pitchFamily="34" charset="0"/>
              </a:rPr>
              <a:t>([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r>
              <a:rPr lang="en-US" sz="2200" dirty="0" err="1">
                <a:solidFill>
                  <a:srgbClr val="FC6F0D"/>
                </a:solidFill>
                <a:latin typeface="Calibri" panose="020F0502020204030204" pitchFamily="34" charset="0"/>
                <a:cs typeface="Calibri" panose="020F0502020204030204" pitchFamily="34" charset="0"/>
              </a:rPr>
              <a:t>db.emp.deleteMany</a:t>
            </a:r>
            <a:r>
              <a:rPr lang="en-US" sz="2200" dirty="0">
                <a:solidFill>
                  <a:srgbClr val="FC6F0D"/>
                </a:solidFill>
                <a:latin typeface="Calibri" panose="020F0502020204030204" pitchFamily="34" charset="0"/>
                <a:cs typeface="Calibri" panose="020F0502020204030204" pitchFamily="34" charset="0"/>
              </a:rPr>
              <a:t>({job: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0981220" cy="2031325"/>
          </a:xfrm>
          <a:prstGeom prst="rect">
            <a:avLst/>
          </a:prstGeom>
        </p:spPr>
        <p:txBody>
          <a:bodyPr wrap="square">
            <a:spAutoFit/>
          </a:bodyPr>
          <a:lstStyle/>
          <a:p>
            <a:r>
              <a:rPr lang="en-US" dirty="0">
                <a:solidFill>
                  <a:srgbClr val="FC6F0D"/>
                </a:solidFill>
                <a:latin typeface="Calibri" panose="020F0502020204030204" pitchFamily="34" charset="0"/>
                <a:cs typeface="Calibri" panose="020F0502020204030204" pitchFamily="34" charset="0"/>
              </a:rPr>
              <a:t>db.emp.aggregate([ { $project: {comm : { $ifNull: ['$comm', 'NA'] } } } ])</a:t>
            </a:r>
          </a:p>
          <a:p>
            <a:r>
              <a:rPr lang="en-US"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r>
              <a:rPr lang="en-US" dirty="0">
                <a:solidFill>
                  <a:srgbClr val="FC6F0D"/>
                </a:solidFill>
                <a:latin typeface="Calibri" panose="020F0502020204030204" pitchFamily="34" charset="0"/>
                <a:cs typeface="Calibri" panose="020F0502020204030204" pitchFamily="34" charset="0"/>
              </a:rPr>
              <a:t>db.emp.aggregate([ { $project: { ename : { $toUpper : '$ename'} } } ])</a:t>
            </a:r>
          </a:p>
          <a:p>
            <a:r>
              <a:rPr lang="en-US" dirty="0">
                <a:solidFill>
                  <a:srgbClr val="FC6F0D"/>
                </a:solidFill>
                <a:latin typeface="Calibri" panose="020F0502020204030204" pitchFamily="34" charset="0"/>
                <a:cs typeface="Calibri" panose="020F0502020204030204" pitchFamily="34" charset="0"/>
              </a:rPr>
              <a:t>db.emp.aggregate([ { $project: { ename : { $toLower : '$ename'} } } ])</a:t>
            </a:r>
          </a:p>
          <a:p>
            <a:r>
              <a:rPr lang="en-US" dirty="0">
                <a:solidFill>
                  <a:srgbClr val="FC6F0D"/>
                </a:solidFill>
                <a:latin typeface="Calibri" panose="020F0502020204030204" pitchFamily="34" charset="0"/>
                <a:cs typeface="Calibri" panose="020F0502020204030204" pitchFamily="34" charset="0"/>
              </a:rPr>
              <a:t>db.emp.aggregate([ { $project: { ename : { $concat : ['$ename', '$job'] } } ])</a:t>
            </a:r>
          </a:p>
          <a:p>
            <a:r>
              <a:rPr lang="en-US" dirty="0">
                <a:solidFill>
                  <a:srgbClr val="FC6F0D"/>
                </a:solidFill>
                <a:latin typeface="Calibri" panose="020F0502020204030204" pitchFamily="34" charset="0"/>
                <a:cs typeface="Calibri" panose="020F0502020204030204" pitchFamily="34" charset="0"/>
              </a:rPr>
              <a:t>db.emp.aggregate([ { $project: { favouriteFruit: { $size: '$favouriteFruit'} } }])</a:t>
            </a:r>
          </a:p>
          <a:p>
            <a:r>
              <a:rPr lang="en-US"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Palatino Linotype" panose="02040502050505030304" pitchFamily="18" charset="0"/>
              </a:rPr>
              <a:t>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Tree>
    <p:extLst>
      <p:ext uri="{BB962C8B-B14F-4D97-AF65-F5344CB8AC3E}">
        <p14:creationId xmlns:p14="http://schemas.microsoft.com/office/powerpoint/2010/main" val="2228544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r>
              <a:rPr lang="en-US" dirty="0">
                <a:solidFill>
                  <a:srgbClr val="FC6F0D"/>
                </a:solidFill>
                <a:latin typeface="Calibri" panose="020F0502020204030204" pitchFamily="34" charset="0"/>
                <a:cs typeface="Calibri" panose="020F0502020204030204" pitchFamily="34" charset="0"/>
              </a:rPr>
              <a:t>db.emp.aggregate([ {$limit: 2} ])</a:t>
            </a:r>
          </a:p>
          <a:p>
            <a:r>
              <a:rPr lang="en-US"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Tree>
    <p:extLst>
      <p:ext uri="{BB962C8B-B14F-4D97-AF65-F5344CB8AC3E}">
        <p14:creationId xmlns:p14="http://schemas.microsoft.com/office/powerpoint/2010/main" val="4022450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586569"/>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988840"/>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43763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2800767"/>
          </a:xfrm>
          <a:prstGeom prst="rect">
            <a:avLst/>
          </a:prstGeom>
        </p:spPr>
        <p:txBody>
          <a:bodyPr wrap="square">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mongoexport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a:t>
            </a:r>
            <a:r>
              <a:rPr lang="fr-FR" dirty="0">
                <a:latin typeface="Calibri" panose="020F0502020204030204" pitchFamily="34" charset="0"/>
                <a:cs typeface="Calibri" panose="020F0502020204030204" pitchFamily="34" charset="0"/>
              </a:rPr>
              <a:t> "192.168.100.20" </a:t>
            </a:r>
            <a:r>
              <a:rPr lang="fr-FR" b="1" dirty="0">
                <a:latin typeface="Calibri" panose="020F0502020204030204" pitchFamily="34" charset="0"/>
                <a:cs typeface="Calibri" panose="020F0502020204030204" pitchFamily="34" charset="0"/>
              </a:rPr>
              <a:t>--port</a:t>
            </a:r>
            <a:r>
              <a:rPr lang="fr-FR" dirty="0">
                <a:latin typeface="Calibri" panose="020F0502020204030204" pitchFamily="34" charset="0"/>
                <a:cs typeface="Calibri" panose="020F0502020204030204" pitchFamily="34" charset="0"/>
              </a:rPr>
              <a:t> 27017  </a:t>
            </a:r>
            <a:r>
              <a:rPr lang="fr-FR" b="1" dirty="0">
                <a:latin typeface="Calibri" panose="020F0502020204030204" pitchFamily="34" charset="0"/>
                <a:cs typeface="Calibri" panose="020F0502020204030204" pitchFamily="34" charset="0"/>
              </a:rPr>
              <a:t>--db</a:t>
            </a:r>
            <a:r>
              <a:rPr lang="fr-FR" dirty="0">
                <a:latin typeface="Calibri" panose="020F0502020204030204" pitchFamily="34" charset="0"/>
                <a:cs typeface="Calibri" panose="020F0502020204030204" pitchFamily="34" charset="0"/>
              </a:rPr>
              <a:t> "db1" </a:t>
            </a:r>
            <a:r>
              <a:rPr lang="fr-FR" b="1" dirty="0">
                <a:latin typeface="Calibri" panose="020F0502020204030204" pitchFamily="34" charset="0"/>
                <a:cs typeface="Calibri" panose="020F0502020204030204" pitchFamily="34" charset="0"/>
              </a:rPr>
              <a:t>--collection</a:t>
            </a:r>
            <a:r>
              <a:rPr lang="fr-FR" dirty="0">
                <a:latin typeface="Calibri" panose="020F0502020204030204" pitchFamily="34" charset="0"/>
                <a:cs typeface="Calibri" panose="020F0502020204030204" pitchFamily="34" charset="0"/>
              </a:rPr>
              <a:t> emp </a:t>
            </a:r>
            <a:r>
              <a:rPr lang="fr-FR" b="1" dirty="0">
                <a:latin typeface="Calibri" panose="020F0502020204030204" pitchFamily="34" charset="0"/>
                <a:cs typeface="Calibri" panose="020F0502020204030204" pitchFamily="34" charset="0"/>
              </a:rPr>
              <a:t>--out</a:t>
            </a:r>
            <a:r>
              <a:rPr lang="fr-FR" dirty="0">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r>
              <a:rPr lang="en-IN" b="1" dirty="0">
                <a:latin typeface="Calibri" panose="020F0502020204030204" pitchFamily="34" charset="0"/>
                <a:cs typeface="Calibri" panose="020F0502020204030204" pitchFamily="34" charset="0"/>
              </a:rPr>
              <a:t>mongoexport</a:t>
            </a:r>
            <a:r>
              <a:rPr lang="en-IN" dirty="0">
                <a:latin typeface="Cambria" panose="02040503050406030204" pitchFamily="18" charset="0"/>
                <a:ea typeface="Cambria" panose="02040503050406030204" pitchFamily="18" charset="0"/>
              </a:rPr>
              <a:t> </a:t>
            </a:r>
            <a:r>
              <a:rPr lang="en-IN" b="1" dirty="0">
                <a:latin typeface="Cambria" panose="02040503050406030204" pitchFamily="18" charset="0"/>
                <a:ea typeface="Cambria" panose="02040503050406030204" pitchFamily="18" charset="0"/>
              </a:rPr>
              <a:t>-</a:t>
            </a:r>
            <a:r>
              <a:rPr lang="en-IN" b="1" dirty="0">
                <a:latin typeface="Calibri" panose="020F0502020204030204" pitchFamily="34" charset="0"/>
                <a:cs typeface="Calibri" panose="020F0502020204030204" pitchFamily="34" charset="0"/>
              </a:rPr>
              <a:t>-host</a:t>
            </a:r>
            <a:r>
              <a:rPr lang="en-IN" dirty="0">
                <a:latin typeface="Cambria" panose="02040503050406030204" pitchFamily="18" charset="0"/>
                <a:ea typeface="Cambria" panose="02040503050406030204" pitchFamily="18" charset="0"/>
              </a:rPr>
              <a:t> 192.168.0.6 </a:t>
            </a:r>
            <a:r>
              <a:rPr lang="en-IN" b="1" dirty="0">
                <a:latin typeface="Calibri" panose="020F0502020204030204" pitchFamily="34" charset="0"/>
                <a:cs typeface="Calibri" panose="020F0502020204030204" pitchFamily="34" charset="0"/>
              </a:rPr>
              <a:t>--port </a:t>
            </a:r>
            <a:r>
              <a:rPr lang="en-IN" dirty="0">
                <a:latin typeface="Cambria" panose="02040503050406030204" pitchFamily="18" charset="0"/>
                <a:ea typeface="Cambria" panose="02040503050406030204" pitchFamily="18" charset="0"/>
              </a:rPr>
              <a:t>27017 </a:t>
            </a:r>
            <a:r>
              <a:rPr lang="en-IN"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a:t>
            </a:r>
            <a:r>
              <a:rPr lang="en-IN" dirty="0">
                <a:latin typeface="Cambria" panose="02040503050406030204" pitchFamily="18" charset="0"/>
                <a:ea typeface="Cambria" panose="02040503050406030204" pitchFamily="18" charset="0"/>
              </a:rPr>
              <a:t> </a:t>
            </a:r>
            <a:r>
              <a:rPr lang="en-IN" b="1" dirty="0">
                <a:latin typeface="Calibri" panose="020F0502020204030204" pitchFamily="34" charset="0"/>
                <a:cs typeface="Calibri" panose="020F0502020204030204" pitchFamily="34" charset="0"/>
              </a:rPr>
              <a:t>--collection </a:t>
            </a:r>
            <a:r>
              <a:rPr lang="en-IN" dirty="0">
                <a:latin typeface="Cambria" panose="02040503050406030204" pitchFamily="18" charset="0"/>
                <a:ea typeface="Cambria" panose="02040503050406030204" pitchFamily="18" charset="0"/>
              </a:rPr>
              <a:t>e </a:t>
            </a:r>
            <a:r>
              <a:rPr lang="en-IN" b="1" dirty="0">
                <a:latin typeface="Calibri" panose="020F0502020204030204" pitchFamily="34" charset="0"/>
                <a:cs typeface="Calibri" panose="020F0502020204030204" pitchFamily="34" charset="0"/>
              </a:rPr>
              <a:t>--type </a:t>
            </a:r>
            <a:r>
              <a:rPr lang="en-IN" dirty="0">
                <a:latin typeface="Cambria" panose="02040503050406030204" pitchFamily="18" charset="0"/>
                <a:ea typeface="Cambria" panose="02040503050406030204" pitchFamily="18" charset="0"/>
              </a:rPr>
              <a:t>csv </a:t>
            </a:r>
            <a:r>
              <a:rPr lang="en-IN" b="1" dirty="0">
                <a:latin typeface="Calibri" panose="020F0502020204030204" pitchFamily="34" charset="0"/>
                <a:cs typeface="Calibri" panose="020F0502020204030204" pitchFamily="34" charset="0"/>
              </a:rPr>
              <a:t>--out </a:t>
            </a:r>
            <a:r>
              <a:rPr lang="en-IN" dirty="0">
                <a:latin typeface="Cambria" panose="02040503050406030204" pitchFamily="18" charset="0"/>
                <a:ea typeface="Cambria" panose="02040503050406030204" pitchFamily="18" charset="0"/>
              </a:rPr>
              <a:t>d:\e.csv </a:t>
            </a:r>
            <a:r>
              <a:rPr lang="en-IN" b="1" dirty="0">
                <a:latin typeface="Calibri" panose="020F0502020204030204" pitchFamily="34" charset="0"/>
                <a:cs typeface="Calibri" panose="020F0502020204030204" pitchFamily="34" charset="0"/>
              </a:rPr>
              <a:t>--fields </a:t>
            </a:r>
            <a:r>
              <a:rPr lang="en-IN" dirty="0">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 USERS;</a:t>
            </a:r>
          </a:p>
        </p:txBody>
      </p:sp>
    </p:spTree>
    <p:extLst>
      <p:ext uri="{BB962C8B-B14F-4D97-AF65-F5344CB8AC3E}">
        <p14:creationId xmlns:p14="http://schemas.microsoft.com/office/powerpoint/2010/main" val="15801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TRUNCATE</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USERS;</a:t>
            </a:r>
          </a:p>
        </p:txBody>
      </p: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41632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studentID10View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studentViewWithCheck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studentTotalMarksView AS </a:t>
            </a:r>
            <a:r>
              <a:rPr lang="en-US" dirty="0">
                <a:solidFill>
                  <a:srgbClr val="0077AA"/>
                </a:solidFill>
                <a:latin typeface="Arial" panose="020B0604020202020204" pitchFamily="34" charset="0"/>
              </a:rPr>
              <a:t>SELECT</a:t>
            </a:r>
            <a:r>
              <a:rPr lang="en-US" dirty="0">
                <a:latin typeface="Arial" panose="020B0604020202020204" pitchFamily="34" charset="0"/>
                <a:ea typeface="Times New Roman" panose="02020603050405020304" pitchFamily="18" charset="0"/>
              </a:rPr>
              <a:t> STUDENTID, </a:t>
            </a:r>
            <a:r>
              <a:rPr lang="en-US" b="1" dirty="0">
                <a:solidFill>
                  <a:srgbClr val="0077AA"/>
                </a:solidFill>
                <a:latin typeface="Arial" panose="020B0604020202020204" pitchFamily="34" charset="0"/>
              </a:rPr>
              <a:t>SUM</a:t>
            </a:r>
            <a:r>
              <a:rPr lang="en-US" dirty="0">
                <a:latin typeface="Arial" panose="020B0604020202020204" pitchFamily="34" charset="0"/>
                <a:ea typeface="Times New Roman" panose="02020603050405020304" pitchFamily="18" charset="0"/>
              </a:rPr>
              <a:t>(MARKS) "TOTAL MARKS OF 10TH, 12TH, AND DEGREE"  </a:t>
            </a:r>
            <a:r>
              <a:rPr lang="en-US" dirty="0">
                <a:solidFill>
                  <a:srgbClr val="0077AA"/>
                </a:solidFill>
                <a:latin typeface="Arial" panose="020B0604020202020204" pitchFamily="34" charset="0"/>
              </a:rPr>
              <a:t>FROM</a:t>
            </a:r>
            <a:r>
              <a:rPr lang="en-US" dirty="0">
                <a:latin typeface="Arial" panose="020B0604020202020204" pitchFamily="34" charset="0"/>
                <a:ea typeface="Times New Roman" panose="02020603050405020304" pitchFamily="18" charset="0"/>
              </a:rPr>
              <a:t> STUDENT_QUALIFICATIONS </a:t>
            </a:r>
            <a:r>
              <a:rPr lang="en-US" dirty="0">
                <a:solidFill>
                  <a:srgbClr val="0077AA"/>
                </a:solidFill>
                <a:latin typeface="Arial" panose="020B0604020202020204" pitchFamily="34" charset="0"/>
              </a:rPr>
              <a:t>GROUP BY </a:t>
            </a:r>
            <a:r>
              <a:rPr lang="en-US" dirty="0">
                <a:latin typeface="Arial" panose="020B0604020202020204" pitchFamily="34" charset="0"/>
                <a:ea typeface="Times New Roman" panose="02020603050405020304" pitchFamily="18" charset="0"/>
              </a:rPr>
              <a:t>STUDENTID;</a:t>
            </a:r>
            <a:endParaRPr lang="en-IN"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STUDENT.*, ADDRESS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4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WHERE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230813"/>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73414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190872"/>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587551"/>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7504</TotalTime>
  <Words>42165</Words>
  <Application>Microsoft Office PowerPoint</Application>
  <PresentationFormat>Custom</PresentationFormat>
  <Paragraphs>5196</Paragraphs>
  <Slides>567</Slides>
  <Notes>16</Notes>
  <HiddenSlides>60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567</vt:i4>
      </vt:variant>
    </vt:vector>
  </HeadingPairs>
  <TitlesOfParts>
    <vt:vector size="596"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1953</cp:revision>
  <dcterms:created xsi:type="dcterms:W3CDTF">2019-04-24T09:11:59Z</dcterms:created>
  <dcterms:modified xsi:type="dcterms:W3CDTF">2020-05-13T06:14:44Z</dcterms:modified>
</cp:coreProperties>
</file>